
<file path=[Content_Types].xml><?xml version="1.0" encoding="utf-8"?>
<Types xmlns="http://schemas.openxmlformats.org/package/2006/content-types"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20"/>
  </p:notesMasterIdLst>
  <p:sldIdLst>
    <p:sldId id="541" r:id="rId2"/>
    <p:sldId id="635" r:id="rId3"/>
    <p:sldId id="636" r:id="rId4"/>
    <p:sldId id="637" r:id="rId5"/>
    <p:sldId id="638" r:id="rId6"/>
    <p:sldId id="639" r:id="rId7"/>
    <p:sldId id="640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1" r:id="rId18"/>
    <p:sldId id="653" r:id="rId19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133" autoAdjust="0"/>
    <p:restoredTop sz="90417" autoAdjust="0"/>
  </p:normalViewPr>
  <p:slideViewPr>
    <p:cSldViewPr snapToGrid="0">
      <p:cViewPr varScale="1">
        <p:scale>
          <a:sx n="67" d="100"/>
          <a:sy n="67" d="100"/>
        </p:scale>
        <p:origin x="165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14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3/3/2016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8.1.2.10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4 Subnets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83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8.1.3.5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1000 Subnets with a /8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73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8.1.3.5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1000 Subnets with a /8 Network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8.1.3.6 Video Demonstration – Subnetting Across Multiple Octets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35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8.1.4.1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Based on Host Requirements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06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8.1.4.2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Based on Network Requirements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80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8.1.4.3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Requirement Example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88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8.1.4.3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Requirement Example (Cont.)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37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8.1.4.3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Requirement Example (Cont.)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8.1.4.4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Activity – Calculate the Subnet Mask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8.1.4.5 Activity – Determining the Number of Bits to Borrow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8.1.4.6 Lab - Calculating IPv4 Subnets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8.1.4.7 Packet Tracer - Subnetting Scenario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8.1.4.8 Lab – Designing and Implementing a Subnetted IPv4 Addressing Scheme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63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8.1.5.1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Subnetting Wastes Addresses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6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8.1.5.1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Subnetting Wastes Addresses (Cont.)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18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8.1.2.10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4 Subnets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3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8.1.2.10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4 Subnets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64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8.1.2.10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4 Subnets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8.1.2.10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4 Subnets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8.1.2.11 Video Demonstration – Creating Four Equal-Sized Subnets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8.1.2.12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Demonstration – Creating Eight Equal-Sized Subnets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90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8.1.3.1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Subnets with a /16 prefix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3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8.1.3.2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100 Subnets with a /16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19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8.1.3.2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100 Subnets with a /16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6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8.1.3.3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Calculating the Hosts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8.1.3.4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Demonstration – Creating One Hundred Equal-Sized Subnets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0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4 Subnets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22386" r="44537" b="41235"/>
          <a:stretch/>
        </p:blipFill>
        <p:spPr>
          <a:xfrm>
            <a:off x="784399" y="1282418"/>
            <a:ext cx="7174268" cy="50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1000 Subnets with a /8 Network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0" t="27325" r="38809" b="20494"/>
          <a:stretch/>
        </p:blipFill>
        <p:spPr>
          <a:xfrm>
            <a:off x="1609619" y="1323755"/>
            <a:ext cx="5829026" cy="492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1000 Subnets with a /8 </a:t>
            </a:r>
            <a:r>
              <a:rPr lang="en-US" dirty="0" smtClean="0"/>
              <a:t>Network (cont.)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t="35720" r="46269" b="37778"/>
          <a:stretch/>
        </p:blipFill>
        <p:spPr>
          <a:xfrm>
            <a:off x="338665" y="1615815"/>
            <a:ext cx="3872120" cy="2283557"/>
          </a:xfrm>
          <a:prstGeom prst="rect">
            <a:avLst/>
          </a:prstGeom>
        </p:spPr>
      </p:pic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22387" r="40542" b="35144"/>
          <a:stretch/>
        </p:blipFill>
        <p:spPr>
          <a:xfrm>
            <a:off x="4617155" y="1615815"/>
            <a:ext cx="4209376" cy="3281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138" y="1499729"/>
            <a:ext cx="258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Calculating Hosts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3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Subnetting Based on Host Requirements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iscoSansTTLight"/>
              </a:rPr>
              <a:t>Two considerations when planning subnets:</a:t>
            </a:r>
          </a:p>
          <a:p>
            <a:r>
              <a:rPr lang="en-US" sz="2000" dirty="0">
                <a:latin typeface="CiscoSansTTLight"/>
              </a:rPr>
              <a:t>The number of host addresses required for each network.</a:t>
            </a:r>
          </a:p>
          <a:p>
            <a:r>
              <a:rPr lang="en-US" sz="2000" dirty="0">
                <a:latin typeface="CiscoSansTTLight"/>
              </a:rPr>
              <a:t>The number of individual subnets needed.</a:t>
            </a:r>
            <a:endParaRPr lang="en-US" sz="20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30797" r="34412" b="37613"/>
          <a:stretch/>
        </p:blipFill>
        <p:spPr>
          <a:xfrm>
            <a:off x="609597" y="2577026"/>
            <a:ext cx="7774430" cy="31743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57" y="5673796"/>
            <a:ext cx="7721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5153"/>
                </a:solidFill>
                <a:latin typeface="CiscoSansTTLight"/>
              </a:rPr>
              <a:t>The more bits borrowed to create subnets, the fewer host bits available. 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0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Subnetting Based on Network Requirements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22058" r="35078" b="26420"/>
          <a:stretch/>
        </p:blipFill>
        <p:spPr>
          <a:xfrm>
            <a:off x="2026356" y="1696720"/>
            <a:ext cx="5091289" cy="35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Requirement Example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0" t="23045" r="40825" b="22798"/>
          <a:stretch/>
        </p:blipFill>
        <p:spPr>
          <a:xfrm>
            <a:off x="1864360" y="1340858"/>
            <a:ext cx="5415280" cy="50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4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Requirement </a:t>
            </a:r>
            <a:r>
              <a:rPr lang="en-US" dirty="0" smtClean="0"/>
              <a:t>Example (cont.)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1" t="29300" r="36703" b="28724"/>
          <a:stretch/>
        </p:blipFill>
        <p:spPr>
          <a:xfrm>
            <a:off x="587023" y="1315027"/>
            <a:ext cx="7234848" cy="46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Requirement </a:t>
            </a:r>
            <a:r>
              <a:rPr lang="en-US" dirty="0" smtClean="0"/>
              <a:t>Example (cont.)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1" t="23045" r="37501" b="22634"/>
          <a:stretch/>
        </p:blipFill>
        <p:spPr>
          <a:xfrm>
            <a:off x="1651362" y="1355929"/>
            <a:ext cx="5841277" cy="49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Subnetting Wastes Addresses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" t="36050" r="36304" b="35967"/>
          <a:stretch/>
        </p:blipFill>
        <p:spPr>
          <a:xfrm>
            <a:off x="2065867" y="1221457"/>
            <a:ext cx="5012267" cy="1919111"/>
          </a:xfrm>
          <a:prstGeom prst="rect">
            <a:avLst/>
          </a:prstGeom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32428" r="42154" b="22140"/>
          <a:stretch/>
        </p:blipFill>
        <p:spPr>
          <a:xfrm>
            <a:off x="2336800" y="3236390"/>
            <a:ext cx="4470400" cy="31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6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Subnetting Wastes </a:t>
            </a:r>
            <a:r>
              <a:rPr lang="en-US" dirty="0" smtClean="0"/>
              <a:t>Addresses (Cont.)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 t="21893" r="37101" b="25432"/>
          <a:stretch/>
        </p:blipFill>
        <p:spPr>
          <a:xfrm>
            <a:off x="1295453" y="1399539"/>
            <a:ext cx="6553095" cy="48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4 </a:t>
            </a:r>
            <a:r>
              <a:rPr lang="en-US" dirty="0" smtClean="0"/>
              <a:t>Subnets (cont.)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3" t="23210" r="43605" b="26748"/>
          <a:stretch/>
        </p:blipFill>
        <p:spPr>
          <a:xfrm>
            <a:off x="1994065" y="1339143"/>
            <a:ext cx="5060134" cy="496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6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4 </a:t>
            </a:r>
            <a:r>
              <a:rPr lang="en-US" dirty="0" smtClean="0"/>
              <a:t>Subnets (cont.)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9" t="22715" r="48135" b="45021"/>
          <a:stretch/>
        </p:blipFill>
        <p:spPr>
          <a:xfrm>
            <a:off x="0" y="1481948"/>
            <a:ext cx="3527547" cy="2551289"/>
          </a:xfrm>
          <a:prstGeom prst="rect">
            <a:avLst/>
          </a:prstGeom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23210" r="45603" b="39259"/>
          <a:stretch/>
        </p:blipFill>
        <p:spPr>
          <a:xfrm>
            <a:off x="3522132" y="1481948"/>
            <a:ext cx="5621868" cy="43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4 </a:t>
            </a:r>
            <a:r>
              <a:rPr lang="en-US" dirty="0" smtClean="0"/>
              <a:t>Subnets (cont.)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22880" r="38542" b="30371"/>
          <a:stretch/>
        </p:blipFill>
        <p:spPr>
          <a:xfrm>
            <a:off x="1154398" y="1323906"/>
            <a:ext cx="7088307" cy="49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4 </a:t>
            </a:r>
            <a:r>
              <a:rPr lang="en-US" dirty="0" smtClean="0"/>
              <a:t>Subnets (cont.)</a:t>
            </a:r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3" t="22551" r="41739" b="30535"/>
          <a:stretch/>
        </p:blipFill>
        <p:spPr>
          <a:xfrm>
            <a:off x="1696265" y="1254478"/>
            <a:ext cx="6183379" cy="50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5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Subnets with a /16 prefix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26008" r="33879" b="21481"/>
          <a:stretch/>
        </p:blipFill>
        <p:spPr>
          <a:xfrm>
            <a:off x="1373316" y="1507630"/>
            <a:ext cx="6397368" cy="43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100 Subnets with a /16 Network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t="29794" r="47469" b="25432"/>
          <a:stretch/>
        </p:blipFill>
        <p:spPr>
          <a:xfrm>
            <a:off x="1907822" y="1409416"/>
            <a:ext cx="5328356" cy="46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2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100 Subnets with a /16 </a:t>
            </a:r>
            <a:r>
              <a:rPr lang="en-US" dirty="0" smtClean="0"/>
              <a:t>Network (cont.)</a:t>
            </a:r>
            <a:endParaRPr lang="en-US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6" t="22551" r="42407" b="24609"/>
          <a:stretch/>
        </p:blipFill>
        <p:spPr>
          <a:xfrm>
            <a:off x="2369679" y="1426886"/>
            <a:ext cx="4404642" cy="49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3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Hosts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4" t="37725" r="47022" b="31841"/>
          <a:stretch/>
        </p:blipFill>
        <p:spPr>
          <a:xfrm>
            <a:off x="402156" y="1411110"/>
            <a:ext cx="3951111" cy="257386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1" t="22222" r="43738" b="29712"/>
          <a:stretch/>
        </p:blipFill>
        <p:spPr>
          <a:xfrm>
            <a:off x="4571999" y="1411110"/>
            <a:ext cx="4246563" cy="37253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625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12626</TotalTime>
  <Words>368</Words>
  <Application>Microsoft Office PowerPoint</Application>
  <PresentationFormat>On-screen Show (4:3)</PresentationFormat>
  <Paragraphs>68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Ciscolight</vt:lpstr>
      <vt:lpstr>CiscoSansTTLight</vt:lpstr>
      <vt:lpstr>NetAcad_White_PPT_Template 05Oct12</vt:lpstr>
      <vt:lpstr>Creating 4 Subnets</vt:lpstr>
      <vt:lpstr>Creating 4 Subnets (cont.)</vt:lpstr>
      <vt:lpstr>Creating 4 Subnets (cont.)</vt:lpstr>
      <vt:lpstr>Creating 4 Subnets (cont.)</vt:lpstr>
      <vt:lpstr>Creating 4 Subnets (cont.)</vt:lpstr>
      <vt:lpstr>Creating Subnets with a /16 prefix</vt:lpstr>
      <vt:lpstr>Creating 100 Subnets with a /16 Network</vt:lpstr>
      <vt:lpstr>Creating 100 Subnets with a /16 Network (cont.)</vt:lpstr>
      <vt:lpstr>Calculating the Hosts</vt:lpstr>
      <vt:lpstr>Creating 1000 Subnets with a /8 Network</vt:lpstr>
      <vt:lpstr>Creating 1000 Subnets with a /8 Network (cont.)</vt:lpstr>
      <vt:lpstr>Subnetting Based on Host Requirements</vt:lpstr>
      <vt:lpstr>Subnetting Based on Network Requirements</vt:lpstr>
      <vt:lpstr>Network Requirement Example</vt:lpstr>
      <vt:lpstr>Network Requirement Example (cont.)</vt:lpstr>
      <vt:lpstr>Network Requirement Example (cont.)</vt:lpstr>
      <vt:lpstr>Traditional Subnetting Wastes Addresses</vt:lpstr>
      <vt:lpstr>Traditional Subnetting Wastes Addresses (Cont.)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TDA</cp:lastModifiedBy>
  <cp:revision>375</cp:revision>
  <dcterms:created xsi:type="dcterms:W3CDTF">2012-10-09T16:58:47Z</dcterms:created>
  <dcterms:modified xsi:type="dcterms:W3CDTF">2016-03-03T08:04:55Z</dcterms:modified>
</cp:coreProperties>
</file>